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Open Sans" charset="1" panose="00000000000000000000"/>
      <p:regular r:id="rId27"/>
    </p:embeddedFont>
    <p:embeddedFont>
      <p:font typeface="Open Sans Bold" charset="1" panose="00000000000000000000"/>
      <p:regular r:id="rId28"/>
    </p:embeddedFont>
    <p:embeddedFont>
      <p:font typeface="Bebas Neue Cyrillic" charset="1" panose="02000506000000020004"/>
      <p:regular r:id="rId29"/>
    </p:embeddedFont>
    <p:embeddedFont>
      <p:font typeface="Canva Sans Bold" charset="1" panose="020B0803030501040103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5.png" Type="http://schemas.openxmlformats.org/officeDocument/2006/relationships/image"/><Relationship Id="rId5" Target="../media/image16.jpeg" Type="http://schemas.openxmlformats.org/officeDocument/2006/relationships/image"/><Relationship Id="rId6" Target="https://www.youtube.com/watch?v=oQ_GjmPQnP0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jpeg" Type="http://schemas.openxmlformats.org/officeDocument/2006/relationships/image"/><Relationship Id="rId5" Target="../media/image9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5.png" Type="http://schemas.openxmlformats.org/officeDocument/2006/relationships/image"/><Relationship Id="rId5" Target="../media/image16.jpeg" Type="http://schemas.openxmlformats.org/officeDocument/2006/relationships/image"/><Relationship Id="rId6" Target="https://youtu.be/dPaPgcUN0ow" TargetMode="External" Type="http://schemas.openxmlformats.org/officeDocument/2006/relationships/hyperlink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jpeg" Type="http://schemas.openxmlformats.org/officeDocument/2006/relationships/image"/><Relationship Id="rId5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jpeg" Type="http://schemas.openxmlformats.org/officeDocument/2006/relationships/image"/><Relationship Id="rId5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.jpe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2.jpeg" Type="http://schemas.openxmlformats.org/officeDocument/2006/relationships/image"/><Relationship Id="rId5" Target="../media/image13.jpeg" Type="http://schemas.openxmlformats.org/officeDocument/2006/relationships/image"/><Relationship Id="rId6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14264" y="0"/>
            <a:ext cx="11973736" cy="10287000"/>
            <a:chOff x="0" y="0"/>
            <a:chExt cx="315357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53577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53577">
                  <a:moveTo>
                    <a:pt x="0" y="0"/>
                  </a:moveTo>
                  <a:lnTo>
                    <a:pt x="3153577" y="0"/>
                  </a:lnTo>
                  <a:lnTo>
                    <a:pt x="3153577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1F3291">
                    <a:alpha val="0"/>
                  </a:srgbClr>
                </a:gs>
                <a:gs pos="100000">
                  <a:srgbClr val="000935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15357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39108" y="517674"/>
            <a:ext cx="1263019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87151" y="2145705"/>
            <a:ext cx="7732151" cy="2147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90"/>
              </a:lnSpc>
              <a:spcBef>
                <a:spcPct val="0"/>
              </a:spcBef>
            </a:pPr>
            <a:r>
              <a:rPr lang="en-US" sz="12564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introduction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44000" y="3775105"/>
            <a:ext cx="8359564" cy="2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90"/>
              </a:lnSpc>
              <a:spcBef>
                <a:spcPct val="0"/>
              </a:spcBef>
            </a:pPr>
            <a:r>
              <a:rPr lang="en-US" sz="14064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to shading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187151" y="6301055"/>
            <a:ext cx="8072149" cy="1010624"/>
            <a:chOff x="0" y="0"/>
            <a:chExt cx="2125998" cy="26617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25998" cy="266172"/>
            </a:xfrm>
            <a:custGeom>
              <a:avLst/>
              <a:gdLst/>
              <a:ahLst/>
              <a:cxnLst/>
              <a:rect r="r" b="b" t="t" l="l"/>
              <a:pathLst>
                <a:path h="266172" w="2125998">
                  <a:moveTo>
                    <a:pt x="0" y="0"/>
                  </a:moveTo>
                  <a:lnTo>
                    <a:pt x="2125998" y="0"/>
                  </a:lnTo>
                  <a:lnTo>
                    <a:pt x="2125998" y="266172"/>
                  </a:lnTo>
                  <a:lnTo>
                    <a:pt x="0" y="26617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125998" cy="304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9187151" y="6530607"/>
            <a:ext cx="8072149" cy="505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33"/>
              </a:lnSpc>
              <a:spcBef>
                <a:spcPct val="0"/>
              </a:spcBef>
            </a:pPr>
            <a:r>
              <a:rPr lang="en-US" sz="1452" spc="918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PHONG VS GOURAUD SHADING MODELS IN BLENDER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39108" y="517674"/>
            <a:ext cx="1263019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08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224038" y="1152525"/>
            <a:ext cx="8043821" cy="99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3131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Step 5: Render the Circle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5978665" y="2149993"/>
            <a:ext cx="1757694" cy="47625"/>
            <a:chOff x="0" y="0"/>
            <a:chExt cx="462932" cy="1254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62932" cy="12543"/>
            </a:xfrm>
            <a:custGeom>
              <a:avLst/>
              <a:gdLst/>
              <a:ahLst/>
              <a:cxnLst/>
              <a:rect r="r" b="b" t="t" l="l"/>
              <a:pathLst>
                <a:path h="12543" w="462932">
                  <a:moveTo>
                    <a:pt x="0" y="0"/>
                  </a:moveTo>
                  <a:lnTo>
                    <a:pt x="462932" y="0"/>
                  </a:lnTo>
                  <a:lnTo>
                    <a:pt x="462932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62932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997049" y="3045040"/>
            <a:ext cx="9478621" cy="599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33"/>
              </a:lnSpc>
              <a:spcBef>
                <a:spcPct val="0"/>
              </a:spcBef>
            </a:pPr>
            <a:r>
              <a:rPr lang="en-US" b="true" sz="3523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Now render each triangle of the polygon: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555709" y="4539483"/>
            <a:ext cx="11670852" cy="3265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0980" indent="-405490" lvl="1">
              <a:lnSpc>
                <a:spcPts val="5258"/>
              </a:lnSpc>
              <a:buFont typeface="Arial"/>
              <a:buChar char="•"/>
            </a:pPr>
            <a:r>
              <a:rPr lang="en-US" b="true" sz="3756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Use the interpolated values across each triangle</a:t>
            </a:r>
          </a:p>
          <a:p>
            <a:pPr algn="l" marL="810980" indent="-405490" lvl="1">
              <a:lnSpc>
                <a:spcPts val="5258"/>
              </a:lnSpc>
              <a:buFont typeface="Arial"/>
              <a:buChar char="•"/>
            </a:pPr>
            <a:r>
              <a:rPr lang="en-US" b="true" sz="3756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r</a:t>
            </a:r>
            <a:r>
              <a:rPr lang="en-US" b="true" sz="3756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esult is a smooth-shaded circle where light smoothly transitions across the surface</a:t>
            </a:r>
          </a:p>
          <a:p>
            <a:pPr algn="l">
              <a:lnSpc>
                <a:spcPts val="525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522440" y="1028700"/>
            <a:ext cx="4736860" cy="9258300"/>
            <a:chOff x="0" y="0"/>
            <a:chExt cx="1247568" cy="2438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47568" cy="2438400"/>
            </a:xfrm>
            <a:custGeom>
              <a:avLst/>
              <a:gdLst/>
              <a:ahLst/>
              <a:cxnLst/>
              <a:rect r="r" b="b" t="t" l="l"/>
              <a:pathLst>
                <a:path h="2438400" w="1247568">
                  <a:moveTo>
                    <a:pt x="0" y="0"/>
                  </a:moveTo>
                  <a:lnTo>
                    <a:pt x="1247568" y="0"/>
                  </a:lnTo>
                  <a:lnTo>
                    <a:pt x="1247568" y="2438400"/>
                  </a:lnTo>
                  <a:lnTo>
                    <a:pt x="0" y="24384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47568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9820004" y="2673395"/>
            <a:ext cx="7815266" cy="5968909"/>
          </a:xfrm>
          <a:custGeom>
            <a:avLst/>
            <a:gdLst/>
            <a:ahLst/>
            <a:cxnLst/>
            <a:rect r="r" b="b" t="t" l="l"/>
            <a:pathLst>
              <a:path h="5968909" w="7815266">
                <a:moveTo>
                  <a:pt x="0" y="0"/>
                </a:moveTo>
                <a:lnTo>
                  <a:pt x="7815266" y="0"/>
                </a:lnTo>
                <a:lnTo>
                  <a:pt x="7815266" y="5968910"/>
                </a:lnTo>
                <a:lnTo>
                  <a:pt x="0" y="59689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9820004" y="3028848"/>
            <a:ext cx="7439296" cy="3952057"/>
            <a:chOff x="0" y="0"/>
            <a:chExt cx="9919061" cy="5269409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5"/>
            <a:srcRect l="0" t="7923" r="0" b="21244"/>
            <a:stretch>
              <a:fillRect/>
            </a:stretch>
          </p:blipFill>
          <p:spPr>
            <a:xfrm flipH="false" flipV="false">
              <a:off x="0" y="0"/>
              <a:ext cx="9919061" cy="5269409"/>
            </a:xfrm>
            <a:prstGeom prst="rect">
              <a:avLst/>
            </a:prstGeom>
          </p:spPr>
        </p:pic>
      </p:grpSp>
      <p:sp>
        <p:nvSpPr>
          <p:cNvPr name="TextBox 15" id="15"/>
          <p:cNvSpPr txBox="true"/>
          <p:nvPr/>
        </p:nvSpPr>
        <p:spPr>
          <a:xfrm rot="0">
            <a:off x="1028700" y="1169958"/>
            <a:ext cx="10809264" cy="1940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drawing a Circle in Blender with Gouraud Shading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289334" y="3062776"/>
            <a:ext cx="1757694" cy="47625"/>
            <a:chOff x="0" y="0"/>
            <a:chExt cx="462932" cy="1254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62932" cy="12543"/>
            </a:xfrm>
            <a:custGeom>
              <a:avLst/>
              <a:gdLst/>
              <a:ahLst/>
              <a:cxnLst/>
              <a:rect r="r" b="b" t="t" l="l"/>
              <a:pathLst>
                <a:path h="12543" w="462932">
                  <a:moveTo>
                    <a:pt x="0" y="0"/>
                  </a:moveTo>
                  <a:lnTo>
                    <a:pt x="462932" y="0"/>
                  </a:lnTo>
                  <a:lnTo>
                    <a:pt x="462932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462932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09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35853" y="3772330"/>
            <a:ext cx="3464656" cy="51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8"/>
              </a:lnSpc>
              <a:spcBef>
                <a:spcPct val="0"/>
              </a:spcBef>
            </a:pPr>
            <a:r>
              <a:rPr lang="en-US" sz="303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Working Example: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898072" y="5000173"/>
            <a:ext cx="2540218" cy="1246625"/>
            <a:chOff x="0" y="0"/>
            <a:chExt cx="3386958" cy="1662167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3386958" cy="1662167"/>
              <a:chOff x="0" y="0"/>
              <a:chExt cx="669029" cy="328329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669029" cy="328329"/>
              </a:xfrm>
              <a:custGeom>
                <a:avLst/>
                <a:gdLst/>
                <a:ahLst/>
                <a:cxnLst/>
                <a:rect r="r" b="b" t="t" l="l"/>
                <a:pathLst>
                  <a:path h="328329" w="669029">
                    <a:moveTo>
                      <a:pt x="0" y="0"/>
                    </a:moveTo>
                    <a:lnTo>
                      <a:pt x="669029" y="0"/>
                    </a:lnTo>
                    <a:lnTo>
                      <a:pt x="669029" y="328329"/>
                    </a:lnTo>
                    <a:lnTo>
                      <a:pt x="0" y="328329"/>
                    </a:lnTo>
                    <a:close/>
                  </a:path>
                </a:pathLst>
              </a:custGeom>
              <a:solidFill>
                <a:srgbClr val="7ED957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38100"/>
                <a:ext cx="669029" cy="36642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469160" y="341073"/>
              <a:ext cx="2599556" cy="6662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20"/>
                </a:lnSpc>
                <a:spcBef>
                  <a:spcPct val="0"/>
                </a:spcBef>
              </a:pPr>
              <a:r>
                <a:rPr lang="en-US" b="true" sz="3014" u="sng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  <a:hlinkClick r:id="rId6" tooltip="https://www.youtube.com/watch?v=oQ_GjmPQnP0"/>
                </a:rPr>
                <a:t>Click here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1743079" y="1043165"/>
            <a:ext cx="3421440" cy="688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  <a:spcBef>
                <a:spcPct val="0"/>
              </a:spcBef>
            </a:pPr>
            <a:r>
              <a:rPr lang="en-US" b="true" sz="40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ADVANTAGES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0" y="0"/>
            <a:ext cx="9144000" cy="6467858"/>
            <a:chOff x="0" y="0"/>
            <a:chExt cx="12192000" cy="8623810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2"/>
            <a:srcRect l="16303" t="12848" r="17499" b="16872"/>
            <a:stretch>
              <a:fillRect/>
            </a:stretch>
          </p:blipFill>
          <p:spPr>
            <a:xfrm flipH="false" flipV="false">
              <a:off x="0" y="0"/>
              <a:ext cx="12192000" cy="8623810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2059131" y="8451011"/>
            <a:ext cx="2931669" cy="48938"/>
            <a:chOff x="0" y="0"/>
            <a:chExt cx="772127" cy="1288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496134" y="1028700"/>
            <a:ext cx="807124" cy="732470"/>
            <a:chOff x="0" y="0"/>
            <a:chExt cx="812800" cy="7376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737620"/>
            </a:xfrm>
            <a:custGeom>
              <a:avLst/>
              <a:gdLst/>
              <a:ahLst/>
              <a:cxnLst/>
              <a:rect r="r" b="b" t="t" l="l"/>
              <a:pathLst>
                <a:path h="73762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37620"/>
                  </a:lnTo>
                  <a:lnTo>
                    <a:pt x="0" y="73762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12800" cy="7757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0623631" y="1190116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899697" y="2200949"/>
            <a:ext cx="6703106" cy="2347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2460" indent="-266230" lvl="1">
              <a:lnSpc>
                <a:spcPts val="3822"/>
              </a:lnSpc>
              <a:buFont typeface="Arial"/>
              <a:buChar char="•"/>
            </a:pPr>
            <a:r>
              <a:rPr lang="en-US" b="true" sz="2466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Computationally efficient compared to more complex shading techniques.</a:t>
            </a:r>
          </a:p>
          <a:p>
            <a:pPr algn="l" marL="532460" indent="-266230" lvl="1">
              <a:lnSpc>
                <a:spcPts val="3822"/>
              </a:lnSpc>
              <a:buFont typeface="Arial"/>
              <a:buChar char="•"/>
            </a:pPr>
            <a:r>
              <a:rPr lang="en-US" b="true" sz="2466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Produces smoother shading than flat shading by reducing the faceted appearance of polygonal models.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0496507" y="5143500"/>
            <a:ext cx="807124" cy="807124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0623631" y="5342244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743079" y="5067300"/>
            <a:ext cx="3702464" cy="679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LIMITATIONS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303632" y="6002881"/>
            <a:ext cx="6112134" cy="2775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3414" indent="-306707" lvl="1">
              <a:lnSpc>
                <a:spcPts val="4432"/>
              </a:lnSpc>
              <a:buFont typeface="Arial"/>
              <a:buChar char="•"/>
            </a:pPr>
            <a:r>
              <a:rPr lang="en-US" b="true" sz="284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Cannot capture specular highlights within polygons</a:t>
            </a:r>
          </a:p>
          <a:p>
            <a:pPr algn="l" marL="613414" indent="-306707" lvl="1">
              <a:lnSpc>
                <a:spcPts val="4432"/>
              </a:lnSpc>
              <a:buFont typeface="Arial"/>
              <a:buChar char="•"/>
            </a:pPr>
            <a:r>
              <a:rPr lang="en-US" b="true" sz="284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Produces visual artifacts like Mach bands at shading transitions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39108" y="517674"/>
            <a:ext cx="1263019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08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85615" y="1183930"/>
            <a:ext cx="4301489" cy="1030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65"/>
              </a:lnSpc>
            </a:pPr>
            <a:r>
              <a:rPr lang="en-US" sz="7589">
                <a:solidFill>
                  <a:srgbClr val="5470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Applications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767844" y="2214800"/>
            <a:ext cx="1757694" cy="47625"/>
            <a:chOff x="0" y="0"/>
            <a:chExt cx="462932" cy="1254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62932" cy="12543"/>
            </a:xfrm>
            <a:custGeom>
              <a:avLst/>
              <a:gdLst/>
              <a:ahLst/>
              <a:cxnLst/>
              <a:rect r="r" b="b" t="t" l="l"/>
              <a:pathLst>
                <a:path h="12543" w="462932">
                  <a:moveTo>
                    <a:pt x="0" y="0"/>
                  </a:moveTo>
                  <a:lnTo>
                    <a:pt x="462932" y="0"/>
                  </a:lnTo>
                  <a:lnTo>
                    <a:pt x="462932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62932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526039" y="2938700"/>
            <a:ext cx="11998998" cy="1349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33783" indent="-416891" lvl="1">
              <a:lnSpc>
                <a:spcPts val="5406"/>
              </a:lnSpc>
              <a:buFont typeface="Arial"/>
              <a:buChar char="•"/>
            </a:pPr>
            <a:r>
              <a:rPr lang="en-US" b="true" sz="386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Early computer graphics and video games for smooth shading with limited resources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526039" y="5067300"/>
            <a:ext cx="11319548" cy="1279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6568" indent="-393284" lvl="1">
              <a:lnSpc>
                <a:spcPts val="5100"/>
              </a:lnSpc>
              <a:buFont typeface="Arial"/>
              <a:buChar char="•"/>
            </a:pPr>
            <a:r>
              <a:rPr lang="en-US" b="true" sz="3643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Still used when computational efficiency matters more than detailed specular effects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1743079" y="1071740"/>
            <a:ext cx="3421440" cy="537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0" y="0"/>
            <a:ext cx="9144000" cy="6467858"/>
            <a:chOff x="0" y="0"/>
            <a:chExt cx="12192000" cy="8623810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2"/>
            <a:srcRect l="16303" t="12848" r="17499" b="16872"/>
            <a:stretch>
              <a:fillRect/>
            </a:stretch>
          </p:blipFill>
          <p:spPr>
            <a:xfrm flipH="false" flipV="false">
              <a:off x="0" y="0"/>
              <a:ext cx="12192000" cy="8623810"/>
            </a:xfrm>
            <a:prstGeom prst="rect">
              <a:avLst/>
            </a:prstGeom>
          </p:spPr>
        </p:pic>
      </p:grpSp>
      <p:sp>
        <p:nvSpPr>
          <p:cNvPr name="TextBox 12" id="12"/>
          <p:cNvSpPr txBox="true"/>
          <p:nvPr/>
        </p:nvSpPr>
        <p:spPr>
          <a:xfrm rot="0">
            <a:off x="532282" y="7378721"/>
            <a:ext cx="9716718" cy="1009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4"/>
              </a:lnSpc>
            </a:pPr>
            <a:r>
              <a:rPr lang="en-US" sz="74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phong Shading (pixel-Based)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2059131" y="8451011"/>
            <a:ext cx="2931669" cy="48938"/>
            <a:chOff x="0" y="0"/>
            <a:chExt cx="772127" cy="1288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496134" y="1028700"/>
            <a:ext cx="807124" cy="732470"/>
            <a:chOff x="0" y="0"/>
            <a:chExt cx="812800" cy="73762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737620"/>
            </a:xfrm>
            <a:custGeom>
              <a:avLst/>
              <a:gdLst/>
              <a:ahLst/>
              <a:cxnLst/>
              <a:rect r="r" b="b" t="t" l="l"/>
              <a:pathLst>
                <a:path h="73762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37620"/>
                  </a:lnTo>
                  <a:lnTo>
                    <a:pt x="0" y="73762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812800" cy="7757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623631" y="1190116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473988" y="1782686"/>
            <a:ext cx="6268227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b="true" sz="1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Developed by Bui Tuong Phong in 1973.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b="true" sz="1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Prese</a:t>
            </a:r>
            <a:r>
              <a:rPr lang="en-US" b="true" sz="1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nted in his Ph.D. thesis at the University of Utah.</a:t>
            </a:r>
          </a:p>
          <a:p>
            <a:pPr algn="l" marL="431797" indent="-215899" lvl="1">
              <a:lnSpc>
                <a:spcPts val="27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Major advancement in computer graphics rendering techniques.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0496134" y="4055986"/>
            <a:ext cx="807124" cy="807124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0623631" y="4247696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743079" y="3989311"/>
            <a:ext cx="3172888" cy="62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b="true" sz="36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DEFINITION: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303259" y="5276951"/>
            <a:ext cx="6189036" cy="280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7410" indent="-288705" lvl="1">
              <a:lnSpc>
                <a:spcPts val="3744"/>
              </a:lnSpc>
              <a:buFont typeface="Arial"/>
              <a:buChar char="•"/>
            </a:pPr>
            <a:r>
              <a:rPr lang="en-US" b="true" sz="2674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Phong Shading is an interpolation method used in 3D computer graphics.</a:t>
            </a:r>
          </a:p>
          <a:p>
            <a:pPr algn="l" marL="577410" indent="-288705" lvl="1">
              <a:lnSpc>
                <a:spcPts val="3744"/>
              </a:lnSpc>
              <a:buFont typeface="Arial"/>
              <a:buChar char="•"/>
            </a:pPr>
            <a:r>
              <a:rPr lang="en-US" b="true" sz="2674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It performs per-pixel lighting calculations, resulting in realistic shading across curved surfaces.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39108" y="517674"/>
            <a:ext cx="1263019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144000" y="4629952"/>
            <a:ext cx="8089473" cy="5657048"/>
            <a:chOff x="0" y="0"/>
            <a:chExt cx="10785964" cy="7542730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4"/>
            <a:srcRect l="0" t="14222" r="0" b="33329"/>
            <a:stretch>
              <a:fillRect/>
            </a:stretch>
          </p:blipFill>
          <p:spPr>
            <a:xfrm flipH="false" flipV="false">
              <a:off x="0" y="0"/>
              <a:ext cx="10785964" cy="7542730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9169827" y="1028700"/>
            <a:ext cx="8089473" cy="3376640"/>
            <a:chOff x="0" y="0"/>
            <a:chExt cx="10785964" cy="4502186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5"/>
            <a:srcRect l="0" t="7096" r="0" b="61597"/>
            <a:stretch>
              <a:fillRect/>
            </a:stretch>
          </p:blipFill>
          <p:spPr>
            <a:xfrm flipH="true" flipV="false">
              <a:off x="0" y="0"/>
              <a:ext cx="10785964" cy="4502186"/>
            </a:xfrm>
            <a:prstGeom prst="rect">
              <a:avLst/>
            </a:prstGeom>
          </p:spPr>
        </p:pic>
      </p:grpSp>
      <p:sp>
        <p:nvSpPr>
          <p:cNvPr name="TextBox 15" id="15"/>
          <p:cNvSpPr txBox="true"/>
          <p:nvPr/>
        </p:nvSpPr>
        <p:spPr>
          <a:xfrm rot="0">
            <a:off x="866644" y="995905"/>
            <a:ext cx="8045363" cy="882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55"/>
              </a:lnSpc>
            </a:pPr>
            <a:r>
              <a:rPr lang="en-US" sz="65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How It Works – Key Steps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302127" y="1831195"/>
            <a:ext cx="1757694" cy="47625"/>
            <a:chOff x="0" y="0"/>
            <a:chExt cx="462932" cy="1254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62932" cy="12543"/>
            </a:xfrm>
            <a:custGeom>
              <a:avLst/>
              <a:gdLst/>
              <a:ahLst/>
              <a:cxnLst/>
              <a:rect r="r" b="b" t="t" l="l"/>
              <a:pathLst>
                <a:path h="12543" w="462932">
                  <a:moveTo>
                    <a:pt x="0" y="0"/>
                  </a:moveTo>
                  <a:lnTo>
                    <a:pt x="462932" y="0"/>
                  </a:lnTo>
                  <a:lnTo>
                    <a:pt x="462932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462932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639180" y="2211550"/>
            <a:ext cx="5177730" cy="505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4"/>
              </a:lnSpc>
              <a:spcBef>
                <a:spcPct val="0"/>
              </a:spcBef>
            </a:pPr>
            <a:r>
              <a:rPr lang="en-US" b="true" sz="2974">
                <a:solidFill>
                  <a:srgbClr val="FF66C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Vertex Normal Calculation: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66644" y="3098895"/>
            <a:ext cx="7791305" cy="1244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2677" indent="-256339" lvl="1">
              <a:lnSpc>
                <a:spcPts val="3324"/>
              </a:lnSpc>
              <a:buFont typeface="Arial"/>
              <a:buChar char="•"/>
            </a:pPr>
            <a:r>
              <a:rPr lang="en-US" b="true" sz="2374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Like Gouraud shading, it starts with normals at each vertex, typically averaged from adjacent faces.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39180" y="4676880"/>
            <a:ext cx="7357938" cy="505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4"/>
              </a:lnSpc>
              <a:spcBef>
                <a:spcPct val="0"/>
              </a:spcBef>
            </a:pPr>
            <a:r>
              <a:rPr lang="en-US" b="true" sz="2974">
                <a:solidFill>
                  <a:srgbClr val="FF66C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Interpolation of Normals (Not Colors):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39108" y="5563350"/>
            <a:ext cx="7791305" cy="82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2677" indent="-256339" lvl="1">
              <a:lnSpc>
                <a:spcPts val="3324"/>
              </a:lnSpc>
              <a:buFont typeface="Arial"/>
              <a:buChar char="•"/>
            </a:pPr>
            <a:r>
              <a:rPr lang="en-US" b="true" sz="2374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normals are linearly interpolated across each pixel in the triangle, not the colors.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39180" y="6953006"/>
            <a:ext cx="6016347" cy="505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4"/>
              </a:lnSpc>
              <a:spcBef>
                <a:spcPct val="0"/>
              </a:spcBef>
            </a:pPr>
            <a:r>
              <a:rPr lang="en-US" b="true" sz="2974">
                <a:solidFill>
                  <a:srgbClr val="FF66C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Lighting Computation per Pixel: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39108" y="7951560"/>
            <a:ext cx="7791305" cy="82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2677" indent="-256339" lvl="1">
              <a:lnSpc>
                <a:spcPts val="3324"/>
              </a:lnSpc>
              <a:buFont typeface="Arial"/>
              <a:buChar char="•"/>
            </a:pPr>
            <a:r>
              <a:rPr lang="en-US" b="true" sz="2374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At every pixel, the Phong illumination model is applied using the interpolated normal vector.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04393" y="983275"/>
            <a:ext cx="11573664" cy="1033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66"/>
              </a:lnSpc>
            </a:pPr>
            <a:r>
              <a:rPr lang="en-US" sz="76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Phong Illumination Model Formula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5768836" y="4233035"/>
            <a:ext cx="1722389" cy="47625"/>
            <a:chOff x="0" y="0"/>
            <a:chExt cx="453633" cy="125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53633" cy="12543"/>
            </a:xfrm>
            <a:custGeom>
              <a:avLst/>
              <a:gdLst/>
              <a:ahLst/>
              <a:cxnLst/>
              <a:rect r="r" b="b" t="t" l="l"/>
              <a:pathLst>
                <a:path h="12543" w="453633">
                  <a:moveTo>
                    <a:pt x="0" y="0"/>
                  </a:moveTo>
                  <a:lnTo>
                    <a:pt x="453633" y="0"/>
                  </a:lnTo>
                  <a:lnTo>
                    <a:pt x="453633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53633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704393" y="4528310"/>
            <a:ext cx="6669081" cy="51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With ach component defined as: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958806" y="2314282"/>
            <a:ext cx="11319251" cy="1621029"/>
          </a:xfrm>
          <a:custGeom>
            <a:avLst/>
            <a:gdLst/>
            <a:ahLst/>
            <a:cxnLst/>
            <a:rect r="r" b="b" t="t" l="l"/>
            <a:pathLst>
              <a:path h="1621029" w="11319251">
                <a:moveTo>
                  <a:pt x="0" y="0"/>
                </a:moveTo>
                <a:lnTo>
                  <a:pt x="11319251" y="0"/>
                </a:lnTo>
                <a:lnTo>
                  <a:pt x="11319251" y="1621028"/>
                </a:lnTo>
                <a:lnTo>
                  <a:pt x="0" y="16210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061386" y="5670868"/>
            <a:ext cx="9528555" cy="3925820"/>
          </a:xfrm>
          <a:custGeom>
            <a:avLst/>
            <a:gdLst/>
            <a:ahLst/>
            <a:cxnLst/>
            <a:rect r="r" b="b" t="t" l="l"/>
            <a:pathLst>
              <a:path h="3925820" w="9528555">
                <a:moveTo>
                  <a:pt x="0" y="0"/>
                </a:moveTo>
                <a:lnTo>
                  <a:pt x="9528555" y="0"/>
                </a:lnTo>
                <a:lnTo>
                  <a:pt x="9528555" y="3925820"/>
                </a:lnTo>
                <a:lnTo>
                  <a:pt x="0" y="39258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6441" r="0" b="-6441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39108" y="517674"/>
            <a:ext cx="1263019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08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5978665" y="2149993"/>
            <a:ext cx="1757694" cy="47625"/>
            <a:chOff x="0" y="0"/>
            <a:chExt cx="462932" cy="125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62932" cy="12543"/>
            </a:xfrm>
            <a:custGeom>
              <a:avLst/>
              <a:gdLst/>
              <a:ahLst/>
              <a:cxnLst/>
              <a:rect r="r" b="b" t="t" l="l"/>
              <a:pathLst>
                <a:path h="12543" w="462932">
                  <a:moveTo>
                    <a:pt x="0" y="0"/>
                  </a:moveTo>
                  <a:lnTo>
                    <a:pt x="462932" y="0"/>
                  </a:lnTo>
                  <a:lnTo>
                    <a:pt x="462932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62932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466731" y="968048"/>
            <a:ext cx="15354538" cy="8628640"/>
          </a:xfrm>
          <a:custGeom>
            <a:avLst/>
            <a:gdLst/>
            <a:ahLst/>
            <a:cxnLst/>
            <a:rect r="r" b="b" t="t" l="l"/>
            <a:pathLst>
              <a:path h="8628640" w="15354538">
                <a:moveTo>
                  <a:pt x="0" y="0"/>
                </a:moveTo>
                <a:lnTo>
                  <a:pt x="15354538" y="0"/>
                </a:lnTo>
                <a:lnTo>
                  <a:pt x="15354538" y="8628640"/>
                </a:lnTo>
                <a:lnTo>
                  <a:pt x="0" y="86286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04" t="-7740" r="-2488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522440" y="1028700"/>
            <a:ext cx="4736860" cy="9258300"/>
            <a:chOff x="0" y="0"/>
            <a:chExt cx="1247568" cy="2438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47568" cy="2438400"/>
            </a:xfrm>
            <a:custGeom>
              <a:avLst/>
              <a:gdLst/>
              <a:ahLst/>
              <a:cxnLst/>
              <a:rect r="r" b="b" t="t" l="l"/>
              <a:pathLst>
                <a:path h="2438400" w="1247568">
                  <a:moveTo>
                    <a:pt x="0" y="0"/>
                  </a:moveTo>
                  <a:lnTo>
                    <a:pt x="1247568" y="0"/>
                  </a:lnTo>
                  <a:lnTo>
                    <a:pt x="1247568" y="2438400"/>
                  </a:lnTo>
                  <a:lnTo>
                    <a:pt x="0" y="24384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47568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9820004" y="2673395"/>
            <a:ext cx="7815266" cy="5968909"/>
          </a:xfrm>
          <a:custGeom>
            <a:avLst/>
            <a:gdLst/>
            <a:ahLst/>
            <a:cxnLst/>
            <a:rect r="r" b="b" t="t" l="l"/>
            <a:pathLst>
              <a:path h="5968909" w="7815266">
                <a:moveTo>
                  <a:pt x="0" y="0"/>
                </a:moveTo>
                <a:lnTo>
                  <a:pt x="7815266" y="0"/>
                </a:lnTo>
                <a:lnTo>
                  <a:pt x="7815266" y="5968910"/>
                </a:lnTo>
                <a:lnTo>
                  <a:pt x="0" y="59689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9820004" y="3028848"/>
            <a:ext cx="7439296" cy="3952057"/>
            <a:chOff x="0" y="0"/>
            <a:chExt cx="9919061" cy="5269409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5"/>
            <a:srcRect l="0" t="7923" r="0" b="21244"/>
            <a:stretch>
              <a:fillRect/>
            </a:stretch>
          </p:blipFill>
          <p:spPr>
            <a:xfrm flipH="false" flipV="false">
              <a:off x="0" y="0"/>
              <a:ext cx="9919061" cy="5269409"/>
            </a:xfrm>
            <a:prstGeom prst="rect">
              <a:avLst/>
            </a:prstGeom>
          </p:spPr>
        </p:pic>
      </p:grpSp>
      <p:sp>
        <p:nvSpPr>
          <p:cNvPr name="TextBox 15" id="15"/>
          <p:cNvSpPr txBox="true"/>
          <p:nvPr/>
        </p:nvSpPr>
        <p:spPr>
          <a:xfrm rot="0">
            <a:off x="1028700" y="1169958"/>
            <a:ext cx="10809264" cy="1940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Modeling and Rendering a Circle in Blender Using Phong shading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289334" y="3062776"/>
            <a:ext cx="1757694" cy="47625"/>
            <a:chOff x="0" y="0"/>
            <a:chExt cx="462932" cy="1254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62932" cy="12543"/>
            </a:xfrm>
            <a:custGeom>
              <a:avLst/>
              <a:gdLst/>
              <a:ahLst/>
              <a:cxnLst/>
              <a:rect r="r" b="b" t="t" l="l"/>
              <a:pathLst>
                <a:path h="12543" w="462932">
                  <a:moveTo>
                    <a:pt x="0" y="0"/>
                  </a:moveTo>
                  <a:lnTo>
                    <a:pt x="462932" y="0"/>
                  </a:lnTo>
                  <a:lnTo>
                    <a:pt x="462932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462932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09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35853" y="3772330"/>
            <a:ext cx="3464656" cy="51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8"/>
              </a:lnSpc>
              <a:spcBef>
                <a:spcPct val="0"/>
              </a:spcBef>
            </a:pPr>
            <a:r>
              <a:rPr lang="en-US" sz="303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Working Example: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799587" y="5000173"/>
            <a:ext cx="2737187" cy="1043954"/>
            <a:chOff x="0" y="0"/>
            <a:chExt cx="3649583" cy="1391939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3649583" cy="1391939"/>
              <a:chOff x="0" y="0"/>
              <a:chExt cx="720905" cy="274951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720905" cy="274951"/>
              </a:xfrm>
              <a:custGeom>
                <a:avLst/>
                <a:gdLst/>
                <a:ahLst/>
                <a:cxnLst/>
                <a:rect r="r" b="b" t="t" l="l"/>
                <a:pathLst>
                  <a:path h="274951" w="720905">
                    <a:moveTo>
                      <a:pt x="0" y="0"/>
                    </a:moveTo>
                    <a:lnTo>
                      <a:pt x="720905" y="0"/>
                    </a:lnTo>
                    <a:lnTo>
                      <a:pt x="720905" y="274951"/>
                    </a:lnTo>
                    <a:lnTo>
                      <a:pt x="0" y="274951"/>
                    </a:lnTo>
                    <a:close/>
                  </a:path>
                </a:pathLst>
              </a:custGeom>
              <a:solidFill>
                <a:srgbClr val="7ED957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38100"/>
                <a:ext cx="720905" cy="31305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215089" y="123824"/>
              <a:ext cx="3434493" cy="8185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44"/>
                </a:lnSpc>
                <a:spcBef>
                  <a:spcPct val="0"/>
                </a:spcBef>
              </a:pPr>
              <a:r>
                <a:rPr lang="en-US" b="true" sz="3746" u="sng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  <a:hlinkClick r:id="rId6" tooltip="https://youtu.be/dPaPgcUN0ow"/>
                </a:rPr>
                <a:t>Click here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1743079" y="1043165"/>
            <a:ext cx="3421440" cy="688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  <a:spcBef>
                <a:spcPct val="0"/>
              </a:spcBef>
            </a:pPr>
            <a:r>
              <a:rPr lang="en-US" b="true" sz="4000">
                <a:solidFill>
                  <a:srgbClr val="FF3131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ADVANTAGES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0" y="0"/>
            <a:ext cx="9144000" cy="6467858"/>
            <a:chOff x="0" y="0"/>
            <a:chExt cx="12192000" cy="8623810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2"/>
            <a:srcRect l="16303" t="12848" r="17499" b="16872"/>
            <a:stretch>
              <a:fillRect/>
            </a:stretch>
          </p:blipFill>
          <p:spPr>
            <a:xfrm flipH="false" flipV="false">
              <a:off x="0" y="0"/>
              <a:ext cx="12192000" cy="8623810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2059131" y="8451011"/>
            <a:ext cx="2931669" cy="48938"/>
            <a:chOff x="0" y="0"/>
            <a:chExt cx="772127" cy="1288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496134" y="1028700"/>
            <a:ext cx="807124" cy="732470"/>
            <a:chOff x="0" y="0"/>
            <a:chExt cx="812800" cy="7376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737620"/>
            </a:xfrm>
            <a:custGeom>
              <a:avLst/>
              <a:gdLst/>
              <a:ahLst/>
              <a:cxnLst/>
              <a:rect r="r" b="b" t="t" l="l"/>
              <a:pathLst>
                <a:path h="73762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37620"/>
                  </a:lnTo>
                  <a:lnTo>
                    <a:pt x="0" y="73762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12800" cy="7757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0623631" y="1190116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900069" y="1964847"/>
            <a:ext cx="6703106" cy="288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874"/>
              </a:lnSpc>
              <a:buFont typeface="Arial"/>
              <a:buChar char="•"/>
            </a:pP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Produces realistic an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 smooth highlights</a:t>
            </a:r>
          </a:p>
          <a:p>
            <a:pPr algn="l" marL="539749" indent="-269875" lvl="1">
              <a:lnSpc>
                <a:spcPts val="3874"/>
              </a:lnSpc>
              <a:buFont typeface="Arial"/>
              <a:buChar char="•"/>
            </a:pP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Specular reflections are accurately represented</a:t>
            </a:r>
          </a:p>
          <a:p>
            <a:pPr algn="l" marL="539749" indent="-269875" lvl="1">
              <a:lnSpc>
                <a:spcPts val="3874"/>
              </a:lnSpc>
              <a:buFont typeface="Arial"/>
              <a:buChar char="•"/>
            </a:pP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Ideal for curved surfaces like spheres or complex models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0496507" y="5143500"/>
            <a:ext cx="807124" cy="807124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0623631" y="5342244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743079" y="5067300"/>
            <a:ext cx="3702464" cy="679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FF3131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LIMITATIONS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053712" y="6122074"/>
            <a:ext cx="6736127" cy="337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899"/>
              </a:lnSpc>
              <a:buFont typeface="Arial"/>
              <a:buChar char="•"/>
            </a:pP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More computation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al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ly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expen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 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han 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Gour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ud</a:t>
            </a: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shading</a:t>
            </a:r>
          </a:p>
          <a:p>
            <a:pPr algn="l" marL="539749" indent="-269875" lvl="1">
              <a:lnSpc>
                <a:spcPts val="3899"/>
              </a:lnSpc>
              <a:buFont typeface="Arial"/>
              <a:buChar char="•"/>
            </a:pP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Slower rendering in real-time applications due to per-pixel calculations</a:t>
            </a:r>
          </a:p>
          <a:p>
            <a:pPr algn="l" marL="539749" indent="-269875" lvl="1">
              <a:lnSpc>
                <a:spcPts val="3899"/>
              </a:lnSpc>
              <a:buFont typeface="Arial"/>
              <a:buChar char="•"/>
            </a:pP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Not physically accurate (compared to more modern PBR)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898530" y="1028700"/>
            <a:ext cx="5360770" cy="9258300"/>
            <a:chOff x="0" y="0"/>
            <a:chExt cx="7147693" cy="12344400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4"/>
            <a:srcRect l="10379" t="0" r="2712" b="0"/>
            <a:stretch>
              <a:fillRect/>
            </a:stretch>
          </p:blipFill>
          <p:spPr>
            <a:xfrm flipH="false" flipV="false">
              <a:off x="0" y="0"/>
              <a:ext cx="7147693" cy="12344400"/>
            </a:xfrm>
            <a:prstGeom prst="rect">
              <a:avLst/>
            </a:prstGeom>
          </p:spPr>
        </p:pic>
      </p:grpSp>
      <p:sp>
        <p:nvSpPr>
          <p:cNvPr name="TextBox 11" id="11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39053" y="1558615"/>
            <a:ext cx="6254050" cy="99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Group 24 members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2344450" y="2556083"/>
            <a:ext cx="2931669" cy="48938"/>
            <a:chOff x="0" y="0"/>
            <a:chExt cx="772127" cy="1288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813391" y="3368558"/>
            <a:ext cx="807124" cy="807124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940888" y="3567302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062994" y="3557777"/>
            <a:ext cx="4143811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Gatmach Yuol Nyuon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813391" y="6311070"/>
            <a:ext cx="807124" cy="807124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940888" y="6509087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151736" y="6443169"/>
            <a:ext cx="3225880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Rebecca Shirievo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813391" y="4739938"/>
            <a:ext cx="807124" cy="807124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940888" y="4947207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151736" y="4937682"/>
            <a:ext cx="3225880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Newton Luttah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1813391" y="7918294"/>
            <a:ext cx="807124" cy="807124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940888" y="8070694"/>
            <a:ext cx="552131" cy="371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151736" y="8004132"/>
            <a:ext cx="3225880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Derrick Gacheru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39108" y="517674"/>
            <a:ext cx="1263019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08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5978665" y="2149993"/>
            <a:ext cx="1757694" cy="47625"/>
            <a:chOff x="0" y="0"/>
            <a:chExt cx="462932" cy="125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62932" cy="12543"/>
            </a:xfrm>
            <a:custGeom>
              <a:avLst/>
              <a:gdLst/>
              <a:ahLst/>
              <a:cxnLst/>
              <a:rect r="r" b="b" t="t" l="l"/>
              <a:pathLst>
                <a:path h="12543" w="462932">
                  <a:moveTo>
                    <a:pt x="0" y="0"/>
                  </a:moveTo>
                  <a:lnTo>
                    <a:pt x="462932" y="0"/>
                  </a:lnTo>
                  <a:lnTo>
                    <a:pt x="462932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62932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429344" y="2477306"/>
            <a:ext cx="15829956" cy="7119383"/>
          </a:xfrm>
          <a:custGeom>
            <a:avLst/>
            <a:gdLst/>
            <a:ahLst/>
            <a:cxnLst/>
            <a:rect r="r" b="b" t="t" l="l"/>
            <a:pathLst>
              <a:path h="7119383" w="15829956">
                <a:moveTo>
                  <a:pt x="0" y="0"/>
                </a:moveTo>
                <a:lnTo>
                  <a:pt x="15829956" y="0"/>
                </a:lnTo>
                <a:lnTo>
                  <a:pt x="15829956" y="7119382"/>
                </a:lnTo>
                <a:lnTo>
                  <a:pt x="0" y="71193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82" r="-11825" b="-382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123051" y="454734"/>
            <a:ext cx="999420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comparison</a:t>
            </a:r>
            <a:r>
              <a:rPr lang="en-US" b="true" sz="920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table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0" y="0"/>
            <a:ext cx="14042146" cy="10287000"/>
            <a:chOff x="0" y="0"/>
            <a:chExt cx="3698343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98343" cy="2709333"/>
            </a:xfrm>
            <a:custGeom>
              <a:avLst/>
              <a:gdLst/>
              <a:ahLst/>
              <a:cxnLst/>
              <a:rect r="r" b="b" t="t" l="l"/>
              <a:pathLst>
                <a:path h="2709333" w="3698343">
                  <a:moveTo>
                    <a:pt x="0" y="0"/>
                  </a:moveTo>
                  <a:lnTo>
                    <a:pt x="3698343" y="0"/>
                  </a:lnTo>
                  <a:lnTo>
                    <a:pt x="369834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1F3291">
                    <a:alpha val="0"/>
                  </a:srgbClr>
                </a:gs>
                <a:gs pos="100000">
                  <a:srgbClr val="000935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69834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10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13769" y="2606541"/>
            <a:ext cx="8359564" cy="2395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90"/>
              </a:lnSpc>
              <a:spcBef>
                <a:spcPct val="0"/>
              </a:spcBef>
            </a:pPr>
            <a:r>
              <a:rPr lang="en-US" sz="14064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Thank You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70617" y="4264515"/>
            <a:ext cx="8359564" cy="2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90"/>
              </a:lnSpc>
              <a:spcBef>
                <a:spcPct val="0"/>
              </a:spcBef>
            </a:pPr>
            <a:r>
              <a:rPr lang="en-US" sz="14064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For listening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-388355" y="161136"/>
            <a:ext cx="9144000" cy="6467858"/>
            <a:chOff x="0" y="0"/>
            <a:chExt cx="12192000" cy="8623810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2"/>
            <a:srcRect l="16303" t="12848" r="17499" b="16872"/>
            <a:stretch>
              <a:fillRect/>
            </a:stretch>
          </p:blipFill>
          <p:spPr>
            <a:xfrm flipH="false" flipV="false">
              <a:off x="0" y="0"/>
              <a:ext cx="12192000" cy="8623810"/>
            </a:xfrm>
            <a:prstGeom prst="rect">
              <a:avLst/>
            </a:prstGeom>
          </p:spPr>
        </p:pic>
      </p:grpSp>
      <p:grpSp>
        <p:nvGrpSpPr>
          <p:cNvPr name="Group 11" id="11"/>
          <p:cNvGrpSpPr/>
          <p:nvPr/>
        </p:nvGrpSpPr>
        <p:grpSpPr>
          <a:xfrm rot="0">
            <a:off x="2059131" y="8451011"/>
            <a:ext cx="2931669" cy="48938"/>
            <a:chOff x="0" y="0"/>
            <a:chExt cx="772127" cy="1288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449306" y="1961195"/>
            <a:ext cx="837257" cy="732470"/>
            <a:chOff x="0" y="0"/>
            <a:chExt cx="843144" cy="73762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43144" cy="737620"/>
            </a:xfrm>
            <a:custGeom>
              <a:avLst/>
              <a:gdLst/>
              <a:ahLst/>
              <a:cxnLst/>
              <a:rect r="r" b="b" t="t" l="l"/>
              <a:pathLst>
                <a:path h="737620" w="843144">
                  <a:moveTo>
                    <a:pt x="0" y="0"/>
                  </a:moveTo>
                  <a:lnTo>
                    <a:pt x="843144" y="0"/>
                  </a:lnTo>
                  <a:lnTo>
                    <a:pt x="843144" y="737620"/>
                  </a:lnTo>
                  <a:lnTo>
                    <a:pt x="0" y="737620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43144" cy="7757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8449306" y="2105649"/>
            <a:ext cx="837257" cy="405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6"/>
              </a:lnSpc>
              <a:spcBef>
                <a:spcPct val="0"/>
              </a:spcBef>
            </a:pPr>
            <a:r>
              <a:rPr lang="en-US" b="true" sz="24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Q24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74465" y="1894520"/>
            <a:ext cx="8813535" cy="29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5"/>
              </a:lnSpc>
            </a:pPr>
            <a:r>
              <a:rPr lang="en-US" b="true" sz="3346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a) Create a YouTube video Illustrate using step by step how the two shading methods can be achieved in Blender for a circle of radius 3 starting from the center share the link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756764" y="5581650"/>
            <a:ext cx="8033076" cy="1419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5"/>
              </a:lnSpc>
            </a:pPr>
            <a:r>
              <a:rPr lang="en-US" sz="411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a)Phong Shading model </a:t>
            </a:r>
          </a:p>
          <a:p>
            <a:pPr algn="l">
              <a:lnSpc>
                <a:spcPts val="5755"/>
              </a:lnSpc>
              <a:spcBef>
                <a:spcPct val="0"/>
              </a:spcBef>
            </a:pPr>
            <a:r>
              <a:rPr lang="en-US" sz="411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b) Gaurand Shading model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0" y="1799773"/>
            <a:ext cx="7634687" cy="6687454"/>
            <a:chOff x="0" y="0"/>
            <a:chExt cx="10179583" cy="8916606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4"/>
            <a:srcRect l="20859" t="0" r="3031" b="0"/>
            <a:stretch>
              <a:fillRect/>
            </a:stretch>
          </p:blipFill>
          <p:spPr>
            <a:xfrm flipH="true" flipV="false">
              <a:off x="0" y="0"/>
              <a:ext cx="10179583" cy="8916606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6125374" y="3578430"/>
            <a:ext cx="3018626" cy="3130140"/>
            <a:chOff x="0" y="0"/>
            <a:chExt cx="425492" cy="44121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25492" cy="441210"/>
            </a:xfrm>
            <a:custGeom>
              <a:avLst/>
              <a:gdLst/>
              <a:ahLst/>
              <a:cxnLst/>
              <a:rect r="r" b="b" t="t" l="l"/>
              <a:pathLst>
                <a:path h="441210" w="425492">
                  <a:moveTo>
                    <a:pt x="0" y="0"/>
                  </a:moveTo>
                  <a:lnTo>
                    <a:pt x="425492" y="0"/>
                  </a:lnTo>
                  <a:lnTo>
                    <a:pt x="425492" y="441210"/>
                  </a:lnTo>
                  <a:lnTo>
                    <a:pt x="0" y="44121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25492" cy="4793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5" id="1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6327703" y="3836516"/>
            <a:ext cx="2613967" cy="2613967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10833481" y="2437921"/>
            <a:ext cx="5596592" cy="99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What is shading?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0833481" y="5587567"/>
            <a:ext cx="2931669" cy="48938"/>
            <a:chOff x="0" y="0"/>
            <a:chExt cx="772127" cy="1288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1022150" y="7538119"/>
            <a:ext cx="6237150" cy="1627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b="true" sz="2306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Proper shading is crucial for achieving realistic renders, as it affects how materials and textures appear under various lighting conditions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912391" y="3540330"/>
            <a:ext cx="6006912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FF3131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Shading</a:t>
            </a:r>
            <a:r>
              <a:rPr lang="en-US" b="true" sz="2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is a technique in 3D computer graphics that simulates the effects of on surfaces, enhancing the perception of depth and realism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912391" y="6271748"/>
            <a:ext cx="4002903" cy="99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Importance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898530" y="1028700"/>
            <a:ext cx="5360770" cy="9258300"/>
            <a:chOff x="0" y="0"/>
            <a:chExt cx="7147693" cy="12344400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4"/>
            <a:srcRect l="10379" t="0" r="2712" b="0"/>
            <a:stretch>
              <a:fillRect/>
            </a:stretch>
          </p:blipFill>
          <p:spPr>
            <a:xfrm flipH="false" flipV="false">
              <a:off x="0" y="0"/>
              <a:ext cx="7147693" cy="12344400"/>
            </a:xfrm>
            <a:prstGeom prst="rect">
              <a:avLst/>
            </a:prstGeom>
          </p:spPr>
        </p:pic>
      </p:grpSp>
      <p:sp>
        <p:nvSpPr>
          <p:cNvPr name="TextBox 11" id="11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70617" y="1467921"/>
            <a:ext cx="6254050" cy="1940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Overview of shading techniques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940888" y="3383895"/>
            <a:ext cx="2931669" cy="48938"/>
            <a:chOff x="0" y="0"/>
            <a:chExt cx="772127" cy="1288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940888" y="4702376"/>
            <a:ext cx="807124" cy="807124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068385" y="4901119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151736" y="4481446"/>
            <a:ext cx="3028683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Flat Shading</a:t>
            </a: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Applies a single color to each polygon, resulting in a faceted look.​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940888" y="6950872"/>
            <a:ext cx="807124" cy="807124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2068385" y="7149615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151736" y="6912772"/>
            <a:ext cx="6970998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Phong Shading</a:t>
            </a: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Computes color at every pixel using normal interpolation and light reflection model.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6713819" y="4702376"/>
            <a:ext cx="807124" cy="807124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6841315" y="4901119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865423" y="4664276"/>
            <a:ext cx="3821277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Gouraud Shading</a:t>
            </a: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Interpolates vertex colors across polygons for smoother transitions.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1743079" y="1071740"/>
            <a:ext cx="3421440" cy="537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0" y="0"/>
            <a:ext cx="9144000" cy="6467858"/>
            <a:chOff x="0" y="0"/>
            <a:chExt cx="12192000" cy="8623810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2"/>
            <a:srcRect l="16303" t="12848" r="17499" b="16872"/>
            <a:stretch>
              <a:fillRect/>
            </a:stretch>
          </p:blipFill>
          <p:spPr>
            <a:xfrm flipH="false" flipV="false">
              <a:off x="0" y="0"/>
              <a:ext cx="12192000" cy="8623810"/>
            </a:xfrm>
            <a:prstGeom prst="rect">
              <a:avLst/>
            </a:prstGeom>
          </p:spPr>
        </p:pic>
      </p:grpSp>
      <p:sp>
        <p:nvSpPr>
          <p:cNvPr name="TextBox 12" id="12"/>
          <p:cNvSpPr txBox="true"/>
          <p:nvPr/>
        </p:nvSpPr>
        <p:spPr>
          <a:xfrm rot="0">
            <a:off x="532282" y="7438410"/>
            <a:ext cx="9963853" cy="949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59"/>
              </a:lnSpc>
            </a:pPr>
            <a:r>
              <a:rPr lang="en-US" sz="69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Gouraud Shading (Vertex-Based)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2059131" y="8451011"/>
            <a:ext cx="2931669" cy="48938"/>
            <a:chOff x="0" y="0"/>
            <a:chExt cx="772127" cy="1288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496134" y="1028700"/>
            <a:ext cx="807124" cy="732470"/>
            <a:chOff x="0" y="0"/>
            <a:chExt cx="812800" cy="73762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737620"/>
            </a:xfrm>
            <a:custGeom>
              <a:avLst/>
              <a:gdLst/>
              <a:ahLst/>
              <a:cxnLst/>
              <a:rect r="r" b="b" t="t" l="l"/>
              <a:pathLst>
                <a:path h="73762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37620"/>
                  </a:lnTo>
                  <a:lnTo>
                    <a:pt x="0" y="73762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812800" cy="7757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623631" y="1190116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706983" y="1939451"/>
            <a:ext cx="5785312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b="true" sz="1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Developed by Henri Gouraud in 1971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b="true" sz="1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Interpolation technique for computer graphics</a:t>
            </a:r>
          </a:p>
          <a:p>
            <a:pPr algn="l" marL="431797" indent="-215899" lvl="1">
              <a:lnSpc>
                <a:spcPts val="27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Creates smooth shading across polygonal surfaces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0496507" y="3819142"/>
            <a:ext cx="807124" cy="807124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0624004" y="4017886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743079" y="3989311"/>
            <a:ext cx="3702464" cy="62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b="true" sz="36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Methodologies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743079" y="5206689"/>
            <a:ext cx="5176224" cy="44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7433" indent="-278717" lvl="1">
              <a:lnSpc>
                <a:spcPts val="3614"/>
              </a:lnSpc>
              <a:buFont typeface="Arial"/>
              <a:buChar char="•"/>
            </a:pPr>
            <a:r>
              <a:rPr lang="en-US" b="true" sz="258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Vertex Normal Calculation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743079" y="6132682"/>
            <a:ext cx="5785312" cy="860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5" indent="-269872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Lighting Computation:al Calculation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706983" y="7470330"/>
            <a:ext cx="4197764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5" indent="-269872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Color Interpolation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39108" y="517674"/>
            <a:ext cx="1263019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144000" y="4629952"/>
            <a:ext cx="8089473" cy="5657048"/>
            <a:chOff x="0" y="0"/>
            <a:chExt cx="10785964" cy="7542730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4"/>
            <a:srcRect l="0" t="14222" r="0" b="33329"/>
            <a:stretch>
              <a:fillRect/>
            </a:stretch>
          </p:blipFill>
          <p:spPr>
            <a:xfrm flipH="false" flipV="false">
              <a:off x="0" y="0"/>
              <a:ext cx="10785964" cy="7542730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9169827" y="1028700"/>
            <a:ext cx="8089473" cy="3376640"/>
            <a:chOff x="0" y="0"/>
            <a:chExt cx="10785964" cy="4502186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5"/>
            <a:srcRect l="0" t="7096" r="0" b="61597"/>
            <a:stretch>
              <a:fillRect/>
            </a:stretch>
          </p:blipFill>
          <p:spPr>
            <a:xfrm flipH="true" flipV="false">
              <a:off x="0" y="0"/>
              <a:ext cx="10785964" cy="4502186"/>
            </a:xfrm>
            <a:prstGeom prst="rect">
              <a:avLst/>
            </a:prstGeom>
          </p:spPr>
        </p:pic>
      </p:grpSp>
      <p:sp>
        <p:nvSpPr>
          <p:cNvPr name="TextBox 15" id="15"/>
          <p:cNvSpPr txBox="true"/>
          <p:nvPr/>
        </p:nvSpPr>
        <p:spPr>
          <a:xfrm rot="0">
            <a:off x="866644" y="995905"/>
            <a:ext cx="8045363" cy="1721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55"/>
              </a:lnSpc>
            </a:pPr>
            <a:r>
              <a:rPr lang="en-US" sz="65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Steps to draw a circle using gouraud shadingion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074180" y="2878945"/>
            <a:ext cx="1757694" cy="47625"/>
            <a:chOff x="0" y="0"/>
            <a:chExt cx="462932" cy="1254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62932" cy="12543"/>
            </a:xfrm>
            <a:custGeom>
              <a:avLst/>
              <a:gdLst/>
              <a:ahLst/>
              <a:cxnLst/>
              <a:rect r="r" b="b" t="t" l="l"/>
              <a:pathLst>
                <a:path h="12543" w="462932">
                  <a:moveTo>
                    <a:pt x="0" y="0"/>
                  </a:moveTo>
                  <a:lnTo>
                    <a:pt x="462932" y="0"/>
                  </a:lnTo>
                  <a:lnTo>
                    <a:pt x="462932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462932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639180" y="4805390"/>
            <a:ext cx="8018768" cy="328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6164" indent="-288082" lvl="1">
              <a:lnSpc>
                <a:spcPts val="3736"/>
              </a:lnSpc>
              <a:buFont typeface="Arial"/>
              <a:buChar char="•"/>
            </a:pPr>
            <a:r>
              <a:rPr lang="en-US" b="true" sz="2668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Choose the number of sides, e.g., n = 24</a:t>
            </a:r>
          </a:p>
          <a:p>
            <a:pPr algn="l" marL="576164" indent="-288082" lvl="1">
              <a:lnSpc>
                <a:spcPts val="3736"/>
              </a:lnSpc>
              <a:buFont typeface="Arial"/>
              <a:buChar char="•"/>
            </a:pPr>
            <a:r>
              <a:rPr lang="en-US" b="true" sz="2668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Compute the coordinates for each vertex around a center:</a:t>
            </a:r>
          </a:p>
          <a:p>
            <a:pPr algn="l">
              <a:lnSpc>
                <a:spcPts val="3736"/>
              </a:lnSpc>
            </a:pPr>
            <a:r>
              <a:rPr lang="en-US" sz="2668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                 </a:t>
            </a:r>
            <a:r>
              <a:rPr lang="en-US" sz="2668" b="true">
                <a:solidFill>
                  <a:srgbClr val="FF3131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</a:t>
            </a:r>
            <a:r>
              <a:rPr lang="en-US" sz="2668" b="true">
                <a:solidFill>
                  <a:srgbClr val="FF3131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(xi​,yi​)=(r⋅cos(θi​),r⋅sin(θi​))</a:t>
            </a:r>
          </a:p>
          <a:p>
            <a:pPr algn="l">
              <a:lnSpc>
                <a:spcPts val="3736"/>
              </a:lnSpc>
            </a:pPr>
            <a:r>
              <a:rPr lang="en-US" sz="2668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where: </a:t>
            </a:r>
          </a:p>
          <a:p>
            <a:pPr algn="l">
              <a:lnSpc>
                <a:spcPts val="3736"/>
              </a:lnSpc>
              <a:spcBef>
                <a:spcPct val="0"/>
              </a:spcBef>
            </a:pPr>
            <a:r>
              <a:rPr lang="en-US" b="true" sz="2668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    r = 3 (radius), θi = 2πi/n</a:t>
            </a:r>
          </a:p>
          <a:p>
            <a:pPr algn="l">
              <a:lnSpc>
                <a:spcPts val="3736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866644" y="8279090"/>
            <a:ext cx="7130475" cy="922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4"/>
              </a:lnSpc>
              <a:spcBef>
                <a:spcPct val="0"/>
              </a:spcBef>
            </a:pPr>
            <a:r>
              <a:rPr lang="en-US" b="true" sz="2667">
                <a:solidFill>
                  <a:srgbClr val="FF3131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Connect each adjacent vertex to the center (0,0)</a:t>
            </a:r>
            <a:r>
              <a:rPr lang="en-US" b="true" sz="266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to form triangular sectors.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66644" y="3133702"/>
            <a:ext cx="7966827" cy="1271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b="true" sz="2474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Since circles aren’t natively supported in Gouraud (which works with polygons), you approximate the circle by creating a regular polygon: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28700" y="0"/>
            <a:ext cx="16230600" cy="2769614"/>
            <a:chOff x="0" y="0"/>
            <a:chExt cx="21640800" cy="3692819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4"/>
            <a:srcRect l="0" t="20955" r="0" b="48708"/>
            <a:stretch>
              <a:fillRect/>
            </a:stretch>
          </p:blipFill>
          <p:spPr>
            <a:xfrm flipH="false" flipV="false">
              <a:off x="0" y="0"/>
              <a:ext cx="21640800" cy="3692819"/>
            </a:xfrm>
            <a:prstGeom prst="rect">
              <a:avLst/>
            </a:prstGeom>
          </p:spPr>
        </p:pic>
      </p:grpSp>
      <p:sp>
        <p:nvSpPr>
          <p:cNvPr name="TextBox 12" id="12"/>
          <p:cNvSpPr txBox="true"/>
          <p:nvPr/>
        </p:nvSpPr>
        <p:spPr>
          <a:xfrm rot="0">
            <a:off x="1704393" y="3199753"/>
            <a:ext cx="11573664" cy="1033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66"/>
              </a:lnSpc>
            </a:pPr>
            <a:r>
              <a:rPr lang="en-US" sz="76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Step 2: Assign Normals to Vertices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768836" y="4233035"/>
            <a:ext cx="1722389" cy="47625"/>
            <a:chOff x="0" y="0"/>
            <a:chExt cx="453633" cy="1254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53633" cy="12543"/>
            </a:xfrm>
            <a:custGeom>
              <a:avLst/>
              <a:gdLst/>
              <a:ahLst/>
              <a:cxnLst/>
              <a:rect r="r" b="b" t="t" l="l"/>
              <a:pathLst>
                <a:path h="12543" w="453633">
                  <a:moveTo>
                    <a:pt x="0" y="0"/>
                  </a:moveTo>
                  <a:lnTo>
                    <a:pt x="453633" y="0"/>
                  </a:lnTo>
                  <a:lnTo>
                    <a:pt x="453633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453633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2451936" y="9101387"/>
            <a:ext cx="9471111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These normals are used for lighting calculations.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044613" y="4518785"/>
            <a:ext cx="12504927" cy="1259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At each vertex compute a normal vector pointing outward from the center: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3624283" y="5778625"/>
            <a:ext cx="7733884" cy="2694497"/>
          </a:xfrm>
          <a:custGeom>
            <a:avLst/>
            <a:gdLst/>
            <a:ahLst/>
            <a:cxnLst/>
            <a:rect r="r" b="b" t="t" l="l"/>
            <a:pathLst>
              <a:path h="2694497" w="7733884">
                <a:moveTo>
                  <a:pt x="0" y="0"/>
                </a:moveTo>
                <a:lnTo>
                  <a:pt x="7733884" y="0"/>
                </a:lnTo>
                <a:lnTo>
                  <a:pt x="7733884" y="2694497"/>
                </a:lnTo>
                <a:lnTo>
                  <a:pt x="0" y="26944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2770" t="-23739" r="0" b="-23739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11717" y="402443"/>
            <a:ext cx="454926" cy="447482"/>
          </a:xfrm>
          <a:custGeom>
            <a:avLst/>
            <a:gdLst/>
            <a:ahLst/>
            <a:cxnLst/>
            <a:rect r="r" b="b" t="t" l="l"/>
            <a:pathLst>
              <a:path h="447482" w="454926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39108" y="517674"/>
            <a:ext cx="1263019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0" y="4123195"/>
            <a:ext cx="8494889" cy="6163805"/>
            <a:chOff x="0" y="0"/>
            <a:chExt cx="11326518" cy="8218407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4"/>
            <a:srcRect l="4031" t="0" r="4031" b="0"/>
            <a:stretch>
              <a:fillRect/>
            </a:stretch>
          </p:blipFill>
          <p:spPr>
            <a:xfrm flipH="false" flipV="false">
              <a:off x="0" y="0"/>
              <a:ext cx="11326518" cy="8218407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8494889" y="1028700"/>
            <a:ext cx="8764411" cy="3094495"/>
            <a:chOff x="0" y="0"/>
            <a:chExt cx="11685882" cy="4125993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5"/>
            <a:srcRect l="0" t="16992" r="0" b="30112"/>
            <a:stretch>
              <a:fillRect/>
            </a:stretch>
          </p:blipFill>
          <p:spPr>
            <a:xfrm flipH="false" flipV="false">
              <a:off x="0" y="0"/>
              <a:ext cx="11685882" cy="4125993"/>
            </a:xfrm>
            <a:prstGeom prst="rect">
              <a:avLst/>
            </a:prstGeom>
          </p:spPr>
        </p:pic>
      </p:grpSp>
      <p:sp>
        <p:nvSpPr>
          <p:cNvPr name="TextBox 15" id="15"/>
          <p:cNvSpPr txBox="true"/>
          <p:nvPr/>
        </p:nvSpPr>
        <p:spPr>
          <a:xfrm rot="0">
            <a:off x="411717" y="1033208"/>
            <a:ext cx="11891693" cy="1940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Step 4: Triangulate and Interpolate Colors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881323" y="3033110"/>
            <a:ext cx="1757694" cy="47625"/>
            <a:chOff x="0" y="0"/>
            <a:chExt cx="462932" cy="1254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62932" cy="12543"/>
            </a:xfrm>
            <a:custGeom>
              <a:avLst/>
              <a:gdLst/>
              <a:ahLst/>
              <a:cxnLst/>
              <a:rect r="r" b="b" t="t" l="l"/>
              <a:pathLst>
                <a:path h="12543" w="462932">
                  <a:moveTo>
                    <a:pt x="0" y="0"/>
                  </a:moveTo>
                  <a:lnTo>
                    <a:pt x="462932" y="0"/>
                  </a:lnTo>
                  <a:lnTo>
                    <a:pt x="462932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462932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8596536" y="4294542"/>
            <a:ext cx="8895759" cy="1776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1886" indent="-240943" lvl="1">
              <a:lnSpc>
                <a:spcPts val="3124"/>
              </a:lnSpc>
              <a:buFont typeface="Arial"/>
              <a:buChar char="•"/>
            </a:pPr>
            <a:r>
              <a:rPr lang="en-US" b="true" sz="223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Each triangle has 3 vertices with intensities I1, I2, I3</a:t>
            </a:r>
          </a:p>
          <a:p>
            <a:pPr algn="l" marL="568243" indent="-284122" lvl="1">
              <a:lnSpc>
                <a:spcPts val="3684"/>
              </a:lnSpc>
              <a:buFont typeface="Arial"/>
              <a:buChar char="•"/>
            </a:pPr>
            <a:r>
              <a:rPr lang="en-US" b="true" sz="263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 shade any point P within the triangle, compute barycentric coordinates (w1,w2,w3) for that point and apply the interpolation: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136060" y="8579986"/>
            <a:ext cx="8606155" cy="1458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0340" indent="-250170" lvl="1">
              <a:lnSpc>
                <a:spcPts val="3244"/>
              </a:lnSpc>
              <a:buFont typeface="Arial"/>
              <a:buChar char="•"/>
            </a:pPr>
            <a:r>
              <a:rPr lang="en-US" b="true" sz="231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This gives the final pixel color at P.</a:t>
            </a:r>
          </a:p>
          <a:p>
            <a:pPr algn="l" marL="500340" indent="-250170" lvl="1">
              <a:lnSpc>
                <a:spcPts val="3244"/>
              </a:lnSpc>
              <a:buFont typeface="Arial"/>
              <a:buChar char="•"/>
            </a:pPr>
            <a:r>
              <a:rPr lang="en-US" b="true" sz="231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This interpolation creates a smooth gradient effect across the triangle.</a:t>
            </a:r>
          </a:p>
          <a:p>
            <a:pPr algn="l">
              <a:lnSpc>
                <a:spcPts val="1844"/>
              </a:lnSpc>
              <a:spcBef>
                <a:spcPct val="0"/>
              </a:spcBef>
            </a:pP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9136060" y="6301816"/>
            <a:ext cx="7964984" cy="1806564"/>
          </a:xfrm>
          <a:custGeom>
            <a:avLst/>
            <a:gdLst/>
            <a:ahLst/>
            <a:cxnLst/>
            <a:rect r="r" b="b" t="t" l="l"/>
            <a:pathLst>
              <a:path h="1806564" w="7964984">
                <a:moveTo>
                  <a:pt x="0" y="0"/>
                </a:moveTo>
                <a:lnTo>
                  <a:pt x="7964983" y="0"/>
                </a:lnTo>
                <a:lnTo>
                  <a:pt x="7964983" y="1806563"/>
                </a:lnTo>
                <a:lnTo>
                  <a:pt x="0" y="18065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978" t="-5177" r="0" b="-5177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DAGk572ukOM</dc:identifier>
  <dcterms:modified xsi:type="dcterms:W3CDTF">2011-08-01T06:04:30Z</dcterms:modified>
  <cp:revision>1</cp:revision>
  <dc:title>Group24ppt</dc:title>
</cp:coreProperties>
</file>

<file path=docProps/thumbnail.jpeg>
</file>